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7" r:id="rId5"/>
    <p:sldId id="269" r:id="rId6"/>
    <p:sldId id="268" r:id="rId7"/>
    <p:sldId id="261" r:id="rId8"/>
    <p:sldId id="289" r:id="rId9"/>
    <p:sldId id="291" r:id="rId10"/>
    <p:sldId id="301" r:id="rId11"/>
    <p:sldId id="300" r:id="rId12"/>
    <p:sldId id="299" r:id="rId13"/>
    <p:sldId id="298" r:id="rId14"/>
    <p:sldId id="297" r:id="rId15"/>
    <p:sldId id="296" r:id="rId16"/>
    <p:sldId id="295" r:id="rId17"/>
    <p:sldId id="294" r:id="rId18"/>
    <p:sldId id="293" r:id="rId19"/>
    <p:sldId id="292" r:id="rId20"/>
    <p:sldId id="290" r:id="rId21"/>
    <p:sldId id="304" r:id="rId22"/>
    <p:sldId id="303" r:id="rId23"/>
    <p:sldId id="302" r:id="rId24"/>
    <p:sldId id="307" r:id="rId25"/>
    <p:sldId id="306" r:id="rId26"/>
    <p:sldId id="308" r:id="rId27"/>
    <p:sldId id="313" r:id="rId28"/>
    <p:sldId id="309" r:id="rId29"/>
    <p:sldId id="310" r:id="rId30"/>
    <p:sldId id="314" r:id="rId31"/>
    <p:sldId id="311" r:id="rId32"/>
    <p:sldId id="315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7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FC6BF-E427-48C9-954A-D960E46CEB3E}" v="178" dt="2022-08-11T09:12:08.882"/>
    <p1510:client id="{6E26208E-092D-847C-84D6-9B96C177E148}" v="452" dt="2022-08-11T13:38:08.898"/>
    <p1510:client id="{A561C191-EE95-E126-537D-F2E8256189AF}" v="2880" dt="2022-08-11T10:49:27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0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1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95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72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08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4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92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4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5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89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0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ddinkk.github.io/LaPanthere/index.html" TargetMode="External"/><Relationship Id="rId2" Type="http://schemas.openxmlformats.org/officeDocument/2006/relationships/hyperlink" Target="https://toddinkk.github.io/LaPanthereoriginal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800">
                <a:cs typeface="Calibri Light"/>
              </a:rPr>
              <a:t>Rapport d'optimisation - La Panthère agence web design</a:t>
            </a:r>
            <a:endParaRPr lang="fr-FR" sz="380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Optimisez un site web existant</a:t>
            </a:r>
            <a:endParaRPr lang="en-US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LANG Simon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691800-FC7B-C63A-C4F4-B43F6E5F28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5264837" y="1660599"/>
            <a:ext cx="6272272" cy="35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A5AD9C11-9573-7BCC-C592-5A3098ED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83" y="198430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B.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Texte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en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format image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DF43825-1D0C-E4A6-9F65-F3A673C7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7" y="1842164"/>
            <a:ext cx="11645590" cy="148689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4FA98A0-E45F-F805-81A3-91CF9B5E5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90" y="4339779"/>
            <a:ext cx="11682760" cy="142158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694FFDF-0051-A29E-BC77-1BFC7E4DE0A1}"/>
              </a:ext>
            </a:extLst>
          </p:cNvPr>
          <p:cNvSpPr txBox="1"/>
          <p:nvPr/>
        </p:nvSpPr>
        <p:spPr>
          <a:xfrm>
            <a:off x="195873" y="1418205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en format image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7CAA9E7-3DBD-780D-A567-F4FBC3A548D7}"/>
              </a:ext>
            </a:extLst>
          </p:cNvPr>
          <p:cNvSpPr txBox="1"/>
          <p:nvPr/>
        </p:nvSpPr>
        <p:spPr>
          <a:xfrm>
            <a:off x="195872" y="3946075"/>
            <a:ext cx="39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en format html classique</a:t>
            </a:r>
          </a:p>
        </p:txBody>
      </p:sp>
    </p:spTree>
    <p:extLst>
      <p:ext uri="{BB962C8B-B14F-4D97-AF65-F5344CB8AC3E}">
        <p14:creationId xmlns:p14="http://schemas.microsoft.com/office/powerpoint/2010/main" val="67157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FD434B0A-34F2-7CC2-AB43-71F04CFD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10" y="59356"/>
            <a:ext cx="10129838" cy="66757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C. Langue,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titre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et description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347F1F7-93E9-C01A-7EE7-E7C53434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107" y="718137"/>
            <a:ext cx="8132955" cy="259845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9B5B586-8D9D-2BA5-4092-0FD3D877B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59"/>
          <a:stretch/>
        </p:blipFill>
        <p:spPr>
          <a:xfrm>
            <a:off x="3392903" y="3376248"/>
            <a:ext cx="8132955" cy="266791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F520230-0BDC-C3CB-B115-74DE3359DA39}"/>
              </a:ext>
            </a:extLst>
          </p:cNvPr>
          <p:cNvSpPr txBox="1"/>
          <p:nvPr/>
        </p:nvSpPr>
        <p:spPr>
          <a:xfrm>
            <a:off x="275004" y="1472484"/>
            <a:ext cx="3321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Langague</a:t>
            </a:r>
            <a:r>
              <a:rPr lang="fr-FR" dirty="0"/>
              <a:t> = « Default »</a:t>
            </a:r>
          </a:p>
          <a:p>
            <a:r>
              <a:rPr lang="fr-FR" dirty="0"/>
              <a:t>Description = vide</a:t>
            </a:r>
          </a:p>
          <a:p>
            <a:r>
              <a:rPr lang="fr-FR" dirty="0"/>
              <a:t>Titre = « .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EBCC13-4DFA-9283-7E85-4FECBFEC31A8}"/>
              </a:ext>
            </a:extLst>
          </p:cNvPr>
          <p:cNvSpPr txBox="1"/>
          <p:nvPr/>
        </p:nvSpPr>
        <p:spPr>
          <a:xfrm>
            <a:off x="153456" y="3975369"/>
            <a:ext cx="3321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Langague</a:t>
            </a:r>
            <a:r>
              <a:rPr lang="fr-FR" dirty="0"/>
              <a:t> = « </a:t>
            </a:r>
            <a:r>
              <a:rPr lang="fr-FR" dirty="0" err="1"/>
              <a:t>fr</a:t>
            </a:r>
            <a:r>
              <a:rPr lang="fr-FR" dirty="0"/>
              <a:t> »</a:t>
            </a:r>
          </a:p>
          <a:p>
            <a:r>
              <a:rPr lang="fr-FR" dirty="0"/>
              <a:t>Description = « Votre </a:t>
            </a:r>
            <a:r>
              <a:rPr lang="fr-FR" dirty="0" err="1"/>
              <a:t>ent</a:t>
            </a:r>
            <a:r>
              <a:rPr lang="fr-FR" dirty="0"/>
              <a:t>… »</a:t>
            </a:r>
          </a:p>
          <a:p>
            <a:r>
              <a:rPr lang="fr-FR" dirty="0"/>
              <a:t>Titre = « Accueil… »</a:t>
            </a:r>
          </a:p>
        </p:txBody>
      </p:sp>
    </p:spTree>
    <p:extLst>
      <p:ext uri="{BB962C8B-B14F-4D97-AF65-F5344CB8AC3E}">
        <p14:creationId xmlns:p14="http://schemas.microsoft.com/office/powerpoint/2010/main" val="207952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FF2443A5-7F1B-767A-C8FF-F0E2EFA2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858719"/>
            <a:ext cx="11376102" cy="1387027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3625AD1-2EA1-1864-43B8-139E55688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5" r="-82" b="56776"/>
          <a:stretch/>
        </p:blipFill>
        <p:spPr>
          <a:xfrm>
            <a:off x="366132" y="4115181"/>
            <a:ext cx="11385395" cy="11024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DEA1D3-EEC5-3710-3D33-8EEAA579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232152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D.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Tentavie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blackhat</a:t>
            </a:r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58F419D8-128E-4380-91E8-B29E393DF93B}"/>
              </a:ext>
            </a:extLst>
          </p:cNvPr>
          <p:cNvSpPr/>
          <p:nvPr/>
        </p:nvSpPr>
        <p:spPr>
          <a:xfrm>
            <a:off x="1055077" y="2212494"/>
            <a:ext cx="96715" cy="4719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592AB391-ED87-C7BA-C5B3-45505E6890C0}"/>
              </a:ext>
            </a:extLst>
          </p:cNvPr>
          <p:cNvSpPr/>
          <p:nvPr/>
        </p:nvSpPr>
        <p:spPr>
          <a:xfrm>
            <a:off x="11655829" y="2189527"/>
            <a:ext cx="86405" cy="4719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5089B4-9483-1CC2-D62B-E0238C481727}"/>
              </a:ext>
            </a:extLst>
          </p:cNvPr>
          <p:cNvSpPr txBox="1"/>
          <p:nvPr/>
        </p:nvSpPr>
        <p:spPr>
          <a:xfrm>
            <a:off x="295793" y="1469445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Tentative de </a:t>
            </a:r>
            <a:r>
              <a:rPr lang="fr-FR" dirty="0" err="1"/>
              <a:t>blackhat</a:t>
            </a:r>
            <a:r>
              <a:rPr lang="fr-FR" dirty="0"/>
              <a:t> dans le header dans la « </a:t>
            </a:r>
            <a:r>
              <a:rPr lang="fr-FR" dirty="0" err="1"/>
              <a:t>navbar</a:t>
            </a:r>
            <a:r>
              <a:rPr lang="fr-FR" dirty="0"/>
              <a:t> »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64C339C-5656-A937-93CF-F457749F28CA}"/>
              </a:ext>
            </a:extLst>
          </p:cNvPr>
          <p:cNvSpPr txBox="1"/>
          <p:nvPr/>
        </p:nvSpPr>
        <p:spPr>
          <a:xfrm>
            <a:off x="295793" y="3696576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Suppression du </a:t>
            </a:r>
            <a:r>
              <a:rPr lang="fr-FR" dirty="0" err="1"/>
              <a:t>blackhat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97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21EA1A11-B49D-EB4F-5B67-4C36B621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1" y="1459632"/>
            <a:ext cx="11376102" cy="1476839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A52EE8D9-3BA5-2B19-3837-AA18537A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1" y="4115181"/>
            <a:ext cx="11376102" cy="123932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55C0AF3-B836-E264-647F-1BB1CAC5174D}"/>
              </a:ext>
            </a:extLst>
          </p:cNvPr>
          <p:cNvSpPr txBox="1"/>
          <p:nvPr/>
        </p:nvSpPr>
        <p:spPr>
          <a:xfrm>
            <a:off x="330962" y="1020091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Tentative de </a:t>
            </a:r>
            <a:r>
              <a:rPr lang="fr-FR" dirty="0" err="1"/>
              <a:t>blackhat</a:t>
            </a:r>
            <a:r>
              <a:rPr lang="fr-FR" dirty="0"/>
              <a:t> dans le </a:t>
            </a:r>
            <a:r>
              <a:rPr lang="fr-FR" dirty="0" err="1"/>
              <a:t>footer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B910F3-62F4-30F4-D79C-BA8DE568F376}"/>
              </a:ext>
            </a:extLst>
          </p:cNvPr>
          <p:cNvSpPr txBox="1"/>
          <p:nvPr/>
        </p:nvSpPr>
        <p:spPr>
          <a:xfrm>
            <a:off x="313377" y="3696576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Suppression du </a:t>
            </a:r>
            <a:r>
              <a:rPr lang="fr-FR" dirty="0" err="1"/>
              <a:t>blackhat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184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A562985D-CD01-C4AE-61B2-CA0EE47B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83" y="126859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E.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Visibilité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du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texte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1C50EAF-D97F-AFE4-78FD-95171B31F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012" y="1395272"/>
            <a:ext cx="5605346" cy="1702394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1F78D7F-E3D7-2199-5571-581A35516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012" y="3901750"/>
            <a:ext cx="5605346" cy="18701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95FC83C-435F-BC90-6CB3-C31F0BC00496}"/>
              </a:ext>
            </a:extLst>
          </p:cNvPr>
          <p:cNvSpPr txBox="1"/>
          <p:nvPr/>
        </p:nvSpPr>
        <p:spPr>
          <a:xfrm>
            <a:off x="2959862" y="3532418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Agrandissement de la taille du texte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8511596-A206-0539-C5F7-645ADFCD6777}"/>
              </a:ext>
            </a:extLst>
          </p:cNvPr>
          <p:cNvSpPr txBox="1"/>
          <p:nvPr/>
        </p:nvSpPr>
        <p:spPr>
          <a:xfrm>
            <a:off x="2959862" y="1001833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par défaut</a:t>
            </a:r>
          </a:p>
        </p:txBody>
      </p:sp>
    </p:spTree>
    <p:extLst>
      <p:ext uri="{BB962C8B-B14F-4D97-AF65-F5344CB8AC3E}">
        <p14:creationId xmlns:p14="http://schemas.microsoft.com/office/powerpoint/2010/main" val="1188731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D772A9A4-59D7-8ACB-152B-21D614604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" b="1699"/>
          <a:stretch/>
        </p:blipFill>
        <p:spPr>
          <a:xfrm>
            <a:off x="565150" y="1310053"/>
            <a:ext cx="5679686" cy="384223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B7FF02-130A-9340-7FA1-4E636A914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6" b="2753"/>
          <a:stretch/>
        </p:blipFill>
        <p:spPr>
          <a:xfrm>
            <a:off x="6622173" y="1310053"/>
            <a:ext cx="5001321" cy="38422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1250EF-3A64-700E-939E-C13C41AB5301}"/>
              </a:ext>
            </a:extLst>
          </p:cNvPr>
          <p:cNvSpPr txBox="1"/>
          <p:nvPr/>
        </p:nvSpPr>
        <p:spPr>
          <a:xfrm>
            <a:off x="6560109" y="674169"/>
            <a:ext cx="394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Agrandissement de la taille, du texte et background plus sombre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0CA02B-817D-37DF-B12E-64BCF25B8745}"/>
              </a:ext>
            </a:extLst>
          </p:cNvPr>
          <p:cNvSpPr txBox="1"/>
          <p:nvPr/>
        </p:nvSpPr>
        <p:spPr>
          <a:xfrm>
            <a:off x="480431" y="886318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et visuel original</a:t>
            </a:r>
          </a:p>
        </p:txBody>
      </p:sp>
    </p:spTree>
    <p:extLst>
      <p:ext uri="{BB962C8B-B14F-4D97-AF65-F5344CB8AC3E}">
        <p14:creationId xmlns:p14="http://schemas.microsoft.com/office/powerpoint/2010/main" val="3122040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95F22B-6BF1-0387-44FB-705BBBCF6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466683"/>
            <a:ext cx="11120709" cy="185737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F2AD44-539F-87D8-8CEB-05EAD26F2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4115181"/>
            <a:ext cx="11077575" cy="19240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5C6D34-CF26-8FC9-F8A2-303E6CA1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66158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F. Balise "alt" des images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A89435-5DEB-619B-87DA-358815E02868}"/>
              </a:ext>
            </a:extLst>
          </p:cNvPr>
          <p:cNvSpPr txBox="1"/>
          <p:nvPr/>
        </p:nvSpPr>
        <p:spPr>
          <a:xfrm>
            <a:off x="549275" y="3745849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Balise « alt » après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29316F2-4876-87B4-6004-545FD5A5D48E}"/>
              </a:ext>
            </a:extLst>
          </p:cNvPr>
          <p:cNvSpPr txBox="1"/>
          <p:nvPr/>
        </p:nvSpPr>
        <p:spPr>
          <a:xfrm>
            <a:off x="549275" y="1071122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Balise « alt » avant</a:t>
            </a:r>
          </a:p>
        </p:txBody>
      </p:sp>
    </p:spTree>
    <p:extLst>
      <p:ext uri="{BB962C8B-B14F-4D97-AF65-F5344CB8AC3E}">
        <p14:creationId xmlns:p14="http://schemas.microsoft.com/office/powerpoint/2010/main" val="1235725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, capture d’écran, carte de visite&#10;&#10;Description générée automatiquement">
            <a:extLst>
              <a:ext uri="{FF2B5EF4-FFF2-40B4-BE49-F238E27FC236}">
                <a16:creationId xmlns:a16="http://schemas.microsoft.com/office/drawing/2014/main" id="{3371DAA6-2C44-1919-91B5-653F4758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3" y="2090058"/>
            <a:ext cx="4930255" cy="38722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6948C77-6D40-07E2-0C87-A603CAC6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98" y="2090058"/>
            <a:ext cx="4774300" cy="38722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130A4F-1560-DCBE-7B2F-013E4FE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75103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G. Design et pertinence page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69E081-ED34-EA00-0DDD-C57F787FAAE7}"/>
              </a:ext>
            </a:extLst>
          </p:cNvPr>
          <p:cNvSpPr txBox="1"/>
          <p:nvPr/>
        </p:nvSpPr>
        <p:spPr>
          <a:xfrm>
            <a:off x="955753" y="1644294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original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BDF31A4-D97A-7C6A-BBAF-65EAC5575A49}"/>
              </a:ext>
            </a:extLst>
          </p:cNvPr>
          <p:cNvSpPr txBox="1"/>
          <p:nvPr/>
        </p:nvSpPr>
        <p:spPr>
          <a:xfrm>
            <a:off x="6218098" y="1641249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modifier</a:t>
            </a:r>
          </a:p>
        </p:txBody>
      </p:sp>
    </p:spTree>
    <p:extLst>
      <p:ext uri="{BB962C8B-B14F-4D97-AF65-F5344CB8AC3E}">
        <p14:creationId xmlns:p14="http://schemas.microsoft.com/office/powerpoint/2010/main" val="2108558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3C9F2A5-A7E9-014C-13BF-B045A6F39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1" y="2342184"/>
            <a:ext cx="3773990" cy="7658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AC3966-EB96-C3C5-B316-F75E8231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76325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H. Menu / Toggle navigation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315EC8C-09D5-64F9-03FA-EC817922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22" y="2342184"/>
            <a:ext cx="5295900" cy="781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FCDDEC-C79F-D48C-2DEC-92A740E31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2" y="4242878"/>
            <a:ext cx="4796031" cy="4074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85407A7-47BC-91F3-79E5-2FA2BAFCC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176227"/>
            <a:ext cx="5818414" cy="47409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078A0EB-3FF5-6BAC-2152-B41D9708BA52}"/>
              </a:ext>
            </a:extLst>
          </p:cNvPr>
          <p:cNvSpPr txBox="1"/>
          <p:nvPr/>
        </p:nvSpPr>
        <p:spPr>
          <a:xfrm>
            <a:off x="644280" y="1943905"/>
            <a:ext cx="318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= page2.hmtl + encre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17097A-EA51-E3E3-95C3-6D3379F69246}"/>
              </a:ext>
            </a:extLst>
          </p:cNvPr>
          <p:cNvSpPr txBox="1"/>
          <p:nvPr/>
        </p:nvSpPr>
        <p:spPr>
          <a:xfrm>
            <a:off x="6019310" y="1956433"/>
            <a:ext cx="234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= contact.html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CBB4A8-7B23-C264-ED0C-2D9FEA234DD8}"/>
              </a:ext>
            </a:extLst>
          </p:cNvPr>
          <p:cNvSpPr txBox="1"/>
          <p:nvPr/>
        </p:nvSpPr>
        <p:spPr>
          <a:xfrm>
            <a:off x="360523" y="3806895"/>
            <a:ext cx="318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CSS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AE2AE52-B3E7-E9DF-5C9E-E83265F7B7C9}"/>
              </a:ext>
            </a:extLst>
          </p:cNvPr>
          <p:cNvSpPr txBox="1"/>
          <p:nvPr/>
        </p:nvSpPr>
        <p:spPr>
          <a:xfrm>
            <a:off x="5872772" y="3806895"/>
            <a:ext cx="234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CSS</a:t>
            </a:r>
          </a:p>
        </p:txBody>
      </p:sp>
    </p:spTree>
    <p:extLst>
      <p:ext uri="{BB962C8B-B14F-4D97-AF65-F5344CB8AC3E}">
        <p14:creationId xmlns:p14="http://schemas.microsoft.com/office/powerpoint/2010/main" val="349012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D63BC4-A130-D38A-92E5-F01FFEA35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28"/>
          <a:stretch/>
        </p:blipFill>
        <p:spPr>
          <a:xfrm>
            <a:off x="3045579" y="768192"/>
            <a:ext cx="5563922" cy="20112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DE4A0B-C4D4-BB33-7B6D-7D904F842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16"/>
          <a:stretch/>
        </p:blipFill>
        <p:spPr>
          <a:xfrm>
            <a:off x="3046328" y="3858175"/>
            <a:ext cx="5563922" cy="2011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4F1D96D-9DF8-7CDE-FFE3-48807BA7CF68}"/>
              </a:ext>
            </a:extLst>
          </p:cNvPr>
          <p:cNvSpPr txBox="1"/>
          <p:nvPr/>
        </p:nvSpPr>
        <p:spPr>
          <a:xfrm>
            <a:off x="2933210" y="311983"/>
            <a:ext cx="293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Toggle</a:t>
            </a:r>
            <a:r>
              <a:rPr lang="fr-FR" dirty="0"/>
              <a:t> navigation avant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FCDFD2-376B-8EA0-1D77-0B7BD835E8FA}"/>
              </a:ext>
            </a:extLst>
          </p:cNvPr>
          <p:cNvSpPr txBox="1"/>
          <p:nvPr/>
        </p:nvSpPr>
        <p:spPr>
          <a:xfrm>
            <a:off x="3001453" y="3442189"/>
            <a:ext cx="3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Toggle</a:t>
            </a:r>
            <a:r>
              <a:rPr lang="fr-FR" dirty="0"/>
              <a:t> navigation après</a:t>
            </a:r>
          </a:p>
        </p:txBody>
      </p:sp>
    </p:spTree>
    <p:extLst>
      <p:ext uri="{BB962C8B-B14F-4D97-AF65-F5344CB8AC3E}">
        <p14:creationId xmlns:p14="http://schemas.microsoft.com/office/powerpoint/2010/main" val="373947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E54F9-2C16-D0F3-F0A1-311CD803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66001" cy="126898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Sommaire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E56AB-E26D-945D-0CC1-AE325402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066001" cy="3387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Récapitulatif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du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projet</a:t>
            </a:r>
            <a:endParaRPr lang="en-US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Analyse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actuel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du SEO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Optimisation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du SEO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Validation W3C </a:t>
            </a:r>
          </a:p>
          <a:p>
            <a:pPr marL="914400" lvl="1" indent="-457200">
              <a:lnSpc>
                <a:spcPct val="90000"/>
              </a:lnSpc>
              <a:buAutoNum type="arabicPeriod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HTML</a:t>
            </a:r>
          </a:p>
          <a:p>
            <a:pPr marL="914400" lvl="1" indent="-457200">
              <a:lnSpc>
                <a:spcPct val="90000"/>
              </a:lnSpc>
              <a:buAutoNum type="arabicPeriod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CSS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Analyse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performance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Analyse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Google Analytics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DA2280-4367-9844-92C8-D662486FB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9C303F-3A73-E440-923C-BAAF3176C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45" y="0"/>
            <a:ext cx="5988856" cy="6858001"/>
            <a:chOff x="6203145" y="0"/>
            <a:chExt cx="5988856" cy="685800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205DF0-BAE6-CF47-ABF8-A3266C71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228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30B64E66-F59E-9A4E-8CD3-2C62007DE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669C99C-C50F-2A47-9BA2-EA4B62AD2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A2CE447-6B57-FC41-89F1-971B2338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3F8C4B96-43F0-6448-90E8-4949AC2F2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2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78F21E1-A886-E449-BF38-C9AD29BDB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2959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59A063CA-8B5F-6347-8A9F-3802824D9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8" y="4923855"/>
              <a:ext cx="536172" cy="1124839"/>
            </a:xfrm>
            <a:custGeom>
              <a:avLst/>
              <a:gdLst>
                <a:gd name="connsiteX0" fmla="*/ 536172 w 536172"/>
                <a:gd name="connsiteY0" fmla="*/ 0 h 1124839"/>
                <a:gd name="connsiteX1" fmla="*/ 536172 w 536172"/>
                <a:gd name="connsiteY1" fmla="*/ 1124839 h 1124839"/>
                <a:gd name="connsiteX2" fmla="*/ 451423 w 536172"/>
                <a:gd name="connsiteY2" fmla="*/ 1116295 h 1124839"/>
                <a:gd name="connsiteX3" fmla="*/ 0 w 536172"/>
                <a:gd name="connsiteY3" fmla="*/ 562419 h 1124839"/>
                <a:gd name="connsiteX4" fmla="*/ 451423 w 536172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48">
              <a:extLst>
                <a:ext uri="{FF2B5EF4-FFF2-40B4-BE49-F238E27FC236}">
                  <a16:creationId xmlns:a16="http://schemas.microsoft.com/office/drawing/2014/main" id="{FBD0F012-879A-5849-A7F8-00E9C54BA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7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49">
              <a:extLst>
                <a:ext uri="{FF2B5EF4-FFF2-40B4-BE49-F238E27FC236}">
                  <a16:creationId xmlns:a16="http://schemas.microsoft.com/office/drawing/2014/main" id="{E67EA7D6-BAF0-E749-AE45-8979B3AE8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50">
              <a:extLst>
                <a:ext uri="{FF2B5EF4-FFF2-40B4-BE49-F238E27FC236}">
                  <a16:creationId xmlns:a16="http://schemas.microsoft.com/office/drawing/2014/main" id="{D20805D5-8675-4847-ACD6-15C16DC76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69 w 1130726"/>
                <a:gd name="connsiteY2" fmla="*/ 108609 h 565362"/>
                <a:gd name="connsiteX3" fmla="*/ 565363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3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51">
              <a:extLst>
                <a:ext uri="{FF2B5EF4-FFF2-40B4-BE49-F238E27FC236}">
                  <a16:creationId xmlns:a16="http://schemas.microsoft.com/office/drawing/2014/main" id="{3B802874-ED6B-2D4D-8336-74AB1EA9E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0"/>
              <a:ext cx="535425" cy="562344"/>
            </a:xfrm>
            <a:custGeom>
              <a:avLst/>
              <a:gdLst>
                <a:gd name="connsiteX0" fmla="*/ 0 w 535425"/>
                <a:gd name="connsiteY0" fmla="*/ 0 h 562344"/>
                <a:gd name="connsiteX1" fmla="*/ 25421 w 535425"/>
                <a:gd name="connsiteY1" fmla="*/ 0 h 562344"/>
                <a:gd name="connsiteX2" fmla="*/ 36369 w 535425"/>
                <a:gd name="connsiteY2" fmla="*/ 108609 h 562344"/>
                <a:gd name="connsiteX3" fmla="*/ 469780 w 535425"/>
                <a:gd name="connsiteY3" fmla="*/ 531316 h 562344"/>
                <a:gd name="connsiteX4" fmla="*/ 535425 w 535425"/>
                <a:gd name="connsiteY4" fmla="*/ 537109 h 562344"/>
                <a:gd name="connsiteX5" fmla="*/ 535425 w 535425"/>
                <a:gd name="connsiteY5" fmla="*/ 562344 h 562344"/>
                <a:gd name="connsiteX6" fmla="*/ 451423 w 535425"/>
                <a:gd name="connsiteY6" fmla="*/ 553876 h 562344"/>
                <a:gd name="connsiteX7" fmla="*/ 0 w 535425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52">
              <a:extLst>
                <a:ext uri="{FF2B5EF4-FFF2-40B4-BE49-F238E27FC236}">
                  <a16:creationId xmlns:a16="http://schemas.microsoft.com/office/drawing/2014/main" id="{D15F4AF4-9B59-CA46-920E-73456C5A4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53">
              <a:extLst>
                <a:ext uri="{FF2B5EF4-FFF2-40B4-BE49-F238E27FC236}">
                  <a16:creationId xmlns:a16="http://schemas.microsoft.com/office/drawing/2014/main" id="{11572EED-2C54-D948-A1DC-680DD79D0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D749F206-EF71-2B44-8F0B-E8DF4EAC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809383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87EEC91C-B6CD-D74C-9DE5-3C9B9F304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AD44CA4C-ED5A-7544-8323-E623F94DA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2181110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9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9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ABC194E6-E855-7F4A-805B-25EC12AB0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D209722E-AECA-1049-BDC9-0B51AA5A2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A2380CC4-123C-7A44-B83C-72C47DA2B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D1370748-8047-C249-8646-BFD370927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3552837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2BC8BE82-732A-EB48-8DC0-D671980E2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4921546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2E93D106-2906-D840-B04D-BB4DA10EE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8040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19132191-F01A-8B42-8423-A583B760B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71" y="6293274"/>
              <a:ext cx="1130598" cy="564727"/>
            </a:xfrm>
            <a:custGeom>
              <a:avLst/>
              <a:gdLst>
                <a:gd name="connsiteX0" fmla="*/ 565299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299 w 1130598"/>
                <a:gd name="connsiteY5" fmla="*/ 25186 h 564727"/>
                <a:gd name="connsiteX6" fmla="*/ 36305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2 w 1130598"/>
                <a:gd name="connsiteY9" fmla="*/ 451422 h 564727"/>
                <a:gd name="connsiteX10" fmla="*/ 565299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9310877A-9146-3E46-B915-B34AF09A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0" y="6295916"/>
              <a:ext cx="535361" cy="562084"/>
            </a:xfrm>
            <a:custGeom>
              <a:avLst/>
              <a:gdLst>
                <a:gd name="connsiteX0" fmla="*/ 535361 w 535361"/>
                <a:gd name="connsiteY0" fmla="*/ 0 h 562084"/>
                <a:gd name="connsiteX1" fmla="*/ 535361 w 535361"/>
                <a:gd name="connsiteY1" fmla="*/ 25186 h 562084"/>
                <a:gd name="connsiteX2" fmla="*/ 469716 w 535361"/>
                <a:gd name="connsiteY2" fmla="*/ 30978 h 562084"/>
                <a:gd name="connsiteX3" fmla="*/ 36305 w 535361"/>
                <a:gd name="connsiteY3" fmla="*/ 453686 h 562084"/>
                <a:gd name="connsiteX4" fmla="*/ 25378 w 535361"/>
                <a:gd name="connsiteY4" fmla="*/ 562084 h 562084"/>
                <a:gd name="connsiteX5" fmla="*/ 0 w 535361"/>
                <a:gd name="connsiteY5" fmla="*/ 562084 h 562084"/>
                <a:gd name="connsiteX6" fmla="*/ 11422 w 535361"/>
                <a:gd name="connsiteY6" fmla="*/ 448780 h 562084"/>
                <a:gd name="connsiteX7" fmla="*/ 465220 w 535361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89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0D669AF0-00BB-3C27-C6C8-C157F1AC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69" y="103317"/>
            <a:ext cx="10129838" cy="79349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I. Structure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sémentique</a:t>
            </a:r>
            <a:endParaRPr lang="en-US" sz="3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48F5F4-BD2A-044B-A2E4-E7F1BB142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9" y="1568677"/>
            <a:ext cx="5217255" cy="3623808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70BC6F-79E3-010D-4268-77546B92F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247" y="1568677"/>
            <a:ext cx="5217255" cy="36361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C140869-2029-54F4-2E35-F71EE8E1AC3E}"/>
              </a:ext>
            </a:extLst>
          </p:cNvPr>
          <p:cNvSpPr txBox="1"/>
          <p:nvPr/>
        </p:nvSpPr>
        <p:spPr>
          <a:xfrm>
            <a:off x="207594" y="1187063"/>
            <a:ext cx="37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header » originale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77BB6C-244C-DA57-FF02-01D0B0B9DCD7}"/>
              </a:ext>
            </a:extLst>
          </p:cNvPr>
          <p:cNvSpPr txBox="1"/>
          <p:nvPr/>
        </p:nvSpPr>
        <p:spPr>
          <a:xfrm>
            <a:off x="6335699" y="1187063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header » modifier</a:t>
            </a:r>
          </a:p>
        </p:txBody>
      </p:sp>
    </p:spTree>
    <p:extLst>
      <p:ext uri="{BB962C8B-B14F-4D97-AF65-F5344CB8AC3E}">
        <p14:creationId xmlns:p14="http://schemas.microsoft.com/office/powerpoint/2010/main" val="2766680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8FED2164-F89E-B47B-6141-448E400B5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1" y="1336027"/>
            <a:ext cx="11610975" cy="1200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5212CB-D36A-8AFC-7B57-769E8BB6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4109357"/>
            <a:ext cx="11534775" cy="9906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0B69CB-373E-C201-0D71-78EB07B808D3}"/>
              </a:ext>
            </a:extLst>
          </p:cNvPr>
          <p:cNvSpPr txBox="1"/>
          <p:nvPr/>
        </p:nvSpPr>
        <p:spPr>
          <a:xfrm>
            <a:off x="216386" y="1002397"/>
            <a:ext cx="37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main » originale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08A3DC-49E3-FB3D-F993-6FA11D15BC14}"/>
              </a:ext>
            </a:extLst>
          </p:cNvPr>
          <p:cNvSpPr txBox="1"/>
          <p:nvPr/>
        </p:nvSpPr>
        <p:spPr>
          <a:xfrm>
            <a:off x="272927" y="3745532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main » modifier</a:t>
            </a:r>
          </a:p>
        </p:txBody>
      </p:sp>
    </p:spTree>
    <p:extLst>
      <p:ext uri="{BB962C8B-B14F-4D97-AF65-F5344CB8AC3E}">
        <p14:creationId xmlns:p14="http://schemas.microsoft.com/office/powerpoint/2010/main" val="21799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B02722-A1FE-16D0-E925-80CEB378C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7" y="1903443"/>
            <a:ext cx="5978993" cy="326707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C4195B6-DABF-70C2-720A-535925C8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55" y="1903443"/>
            <a:ext cx="5786438" cy="32670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52A0B3-29E3-618A-1756-7B6F8AE8ED07}"/>
              </a:ext>
            </a:extLst>
          </p:cNvPr>
          <p:cNvSpPr txBox="1"/>
          <p:nvPr/>
        </p:nvSpPr>
        <p:spPr>
          <a:xfrm>
            <a:off x="117007" y="1502816"/>
            <a:ext cx="37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</a:t>
            </a:r>
            <a:r>
              <a:rPr lang="fr-FR" dirty="0" err="1"/>
              <a:t>footer</a:t>
            </a:r>
            <a:r>
              <a:rPr lang="fr-FR" dirty="0"/>
              <a:t> » originale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90428B-110D-52D5-9073-285A47723FBA}"/>
              </a:ext>
            </a:extLst>
          </p:cNvPr>
          <p:cNvSpPr txBox="1"/>
          <p:nvPr/>
        </p:nvSpPr>
        <p:spPr>
          <a:xfrm>
            <a:off x="6232017" y="1502816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</a:t>
            </a:r>
            <a:r>
              <a:rPr lang="fr-FR" dirty="0" err="1"/>
              <a:t>footer</a:t>
            </a:r>
            <a:r>
              <a:rPr lang="fr-FR" dirty="0"/>
              <a:t> » modifier</a:t>
            </a:r>
          </a:p>
        </p:txBody>
      </p:sp>
    </p:spTree>
    <p:extLst>
      <p:ext uri="{BB962C8B-B14F-4D97-AF65-F5344CB8AC3E}">
        <p14:creationId xmlns:p14="http://schemas.microsoft.com/office/powerpoint/2010/main" val="2957923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A0DA798-8830-2AAE-5AA8-6232FBB84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2149054"/>
            <a:ext cx="11610975" cy="619125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661DA7C-8CAC-77F6-F155-68364EADE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10" y="138982"/>
            <a:ext cx="10129838" cy="126841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Google Analytics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FA97B5-BA24-A8EF-B8BF-3F6B8F407766}"/>
              </a:ext>
            </a:extLst>
          </p:cNvPr>
          <p:cNvSpPr txBox="1"/>
          <p:nvPr/>
        </p:nvSpPr>
        <p:spPr>
          <a:xfrm>
            <a:off x="290512" y="1672270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Analytics dans le html original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E84792-931E-D3CE-CE9E-9781A2C8F056}"/>
              </a:ext>
            </a:extLst>
          </p:cNvPr>
          <p:cNvSpPr txBox="1"/>
          <p:nvPr/>
        </p:nvSpPr>
        <p:spPr>
          <a:xfrm>
            <a:off x="290511" y="3368171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de Google Analytics dans le html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6D72A46-04B7-C719-5054-547CA331E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4" y="3833589"/>
            <a:ext cx="116109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skript auf einem Bildschirm">
            <a:extLst>
              <a:ext uri="{FF2B5EF4-FFF2-40B4-BE49-F238E27FC236}">
                <a16:creationId xmlns:a16="http://schemas.microsoft.com/office/drawing/2014/main" id="{D954F63C-1D69-15CE-432F-DE2498E9A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F32556-7F43-C83D-9A65-CA643402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C27956"/>
                </a:solidFill>
              </a:rPr>
              <a:t>4/ Validation W3C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4409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BBC5F5-D859-6990-4CFB-30492F71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1. HTML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1011D6-41A0-4E21-F0B5-BA30C2B4D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15"/>
          <a:stretch/>
        </p:blipFill>
        <p:spPr>
          <a:xfrm>
            <a:off x="3443441" y="2181112"/>
            <a:ext cx="5301762" cy="341510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B349AE-C919-7AAF-533D-420CD21449F1}"/>
              </a:ext>
            </a:extLst>
          </p:cNvPr>
          <p:cNvSpPr txBox="1"/>
          <p:nvPr/>
        </p:nvSpPr>
        <p:spPr>
          <a:xfrm>
            <a:off x="3457408" y="1751001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fichier : index.html</a:t>
            </a:r>
          </a:p>
        </p:txBody>
      </p:sp>
    </p:spTree>
    <p:extLst>
      <p:ext uri="{BB962C8B-B14F-4D97-AF65-F5344CB8AC3E}">
        <p14:creationId xmlns:p14="http://schemas.microsoft.com/office/powerpoint/2010/main" val="3396820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FDFD7-4093-24FB-6D0A-D8B53A1B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2. CSS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BFA983D-9641-A73A-7F2E-7CEA0121B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73" b="26065"/>
          <a:stretch/>
        </p:blipFill>
        <p:spPr>
          <a:xfrm>
            <a:off x="6378575" y="2178999"/>
            <a:ext cx="5099538" cy="3231957"/>
          </a:xfrm>
          <a:prstGeom prst="rect">
            <a:avLst/>
          </a:prstGeom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77CEB24-7D5F-AD2D-DF2B-4704B34EF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 b="17682"/>
          <a:stretch/>
        </p:blipFill>
        <p:spPr>
          <a:xfrm>
            <a:off x="603696" y="2181112"/>
            <a:ext cx="5060993" cy="322773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263D262-9EE8-CA3B-62C7-BBB3DC857A0C}"/>
              </a:ext>
            </a:extLst>
          </p:cNvPr>
          <p:cNvSpPr txBox="1"/>
          <p:nvPr/>
        </p:nvSpPr>
        <p:spPr>
          <a:xfrm>
            <a:off x="490294" y="1749483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fichier avant : style.css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0514BB0-E249-7F79-6D60-AB60A49C616A}"/>
              </a:ext>
            </a:extLst>
          </p:cNvPr>
          <p:cNvSpPr txBox="1"/>
          <p:nvPr/>
        </p:nvSpPr>
        <p:spPr>
          <a:xfrm>
            <a:off x="6286116" y="1768535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fichier après : style.css</a:t>
            </a:r>
          </a:p>
        </p:txBody>
      </p:sp>
    </p:spTree>
    <p:extLst>
      <p:ext uri="{BB962C8B-B14F-4D97-AF65-F5344CB8AC3E}">
        <p14:creationId xmlns:p14="http://schemas.microsoft.com/office/powerpoint/2010/main" val="819690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04B7F5-3173-599B-BE5D-95FCCDDB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77151"/>
            <a:ext cx="7335835" cy="11307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accent2"/>
                </a:solidFill>
              </a:rPr>
              <a:t>Modification </a:t>
            </a:r>
            <a:r>
              <a:rPr lang="en-US" sz="3600" dirty="0" err="1">
                <a:solidFill>
                  <a:schemeClr val="accent2"/>
                </a:solidFill>
              </a:rPr>
              <a:t>apporter</a:t>
            </a:r>
            <a:r>
              <a:rPr lang="en-US" sz="3600" dirty="0">
                <a:solidFill>
                  <a:schemeClr val="accent2"/>
                </a:solidFill>
              </a:rPr>
              <a:t> au </a:t>
            </a:r>
            <a:r>
              <a:rPr lang="en-US" sz="3600" dirty="0" err="1">
                <a:solidFill>
                  <a:schemeClr val="accent2"/>
                </a:solidFill>
              </a:rPr>
              <a:t>fichier</a:t>
            </a:r>
            <a:r>
              <a:rPr lang="en-US" sz="3600" dirty="0">
                <a:solidFill>
                  <a:schemeClr val="accent2"/>
                </a:solidFill>
              </a:rPr>
              <a:t> CSS pour la validation</a:t>
            </a:r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E82E72F4-1684-E9A2-EC40-ACAA9731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708" y="706600"/>
            <a:ext cx="2695801" cy="269580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A58F28-1204-B14E-A3CB-D6EAC4FC8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764EA9-1018-4444-A261-71613078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5D51C7DA-5177-5144-984B-00F10F561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B12F2B7-1732-7B44-A39D-5F2EBDE40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E3C016CB-983A-A949-9D9F-D5C818C7E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5187172-558E-D84E-899F-EB162C03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39DD5291-E906-9B41-A0DD-C8B79F98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5221D107-563F-9147-B04E-A54D4D4CB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1EC6EF29-C7DF-290B-9516-04813F1616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5"/>
          <a:stretch/>
        </p:blipFill>
        <p:spPr>
          <a:xfrm>
            <a:off x="228087" y="3684931"/>
            <a:ext cx="4959375" cy="865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7C090D-2CB2-7AB4-6A64-CC525F347A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5"/>
          <a:stretch/>
        </p:blipFill>
        <p:spPr>
          <a:xfrm>
            <a:off x="228087" y="2353211"/>
            <a:ext cx="4959375" cy="8505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E763B03-AFAF-B42D-A826-145AC905AB57}"/>
              </a:ext>
            </a:extLst>
          </p:cNvPr>
          <p:cNvSpPr txBox="1"/>
          <p:nvPr/>
        </p:nvSpPr>
        <p:spPr>
          <a:xfrm>
            <a:off x="995262" y="1874637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Erreur sur la validation W3C - CSS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AC7AB9B-53BD-1401-714D-FA8936ACA41D}"/>
              </a:ext>
            </a:extLst>
          </p:cNvPr>
          <p:cNvSpPr txBox="1"/>
          <p:nvPr/>
        </p:nvSpPr>
        <p:spPr>
          <a:xfrm>
            <a:off x="972849" y="3301744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Modification apporter</a:t>
            </a:r>
          </a:p>
        </p:txBody>
      </p:sp>
      <p:pic>
        <p:nvPicPr>
          <p:cNvPr id="39" name="Image 38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752DD2D-EAD2-7E1D-88BC-C339713676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33"/>
          <a:stretch/>
        </p:blipFill>
        <p:spPr>
          <a:xfrm>
            <a:off x="5337974" y="2880615"/>
            <a:ext cx="4501296" cy="3086100"/>
          </a:xfrm>
          <a:prstGeom prst="rect">
            <a:avLst/>
          </a:prstGeom>
        </p:spPr>
      </p:pic>
      <p:sp>
        <p:nvSpPr>
          <p:cNvPr id="41" name="Accolade fermante 40">
            <a:extLst>
              <a:ext uri="{FF2B5EF4-FFF2-40B4-BE49-F238E27FC236}">
                <a16:creationId xmlns:a16="http://schemas.microsoft.com/office/drawing/2014/main" id="{BAA20ABB-38D9-8B07-6237-96F98A893755}"/>
              </a:ext>
            </a:extLst>
          </p:cNvPr>
          <p:cNvSpPr/>
          <p:nvPr/>
        </p:nvSpPr>
        <p:spPr>
          <a:xfrm>
            <a:off x="9284677" y="3033346"/>
            <a:ext cx="267910" cy="4688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ccolade fermante 49">
            <a:extLst>
              <a:ext uri="{FF2B5EF4-FFF2-40B4-BE49-F238E27FC236}">
                <a16:creationId xmlns:a16="http://schemas.microsoft.com/office/drawing/2014/main" id="{B9F723E5-C555-5860-BD20-7530E2C37BBE}"/>
              </a:ext>
            </a:extLst>
          </p:cNvPr>
          <p:cNvSpPr/>
          <p:nvPr/>
        </p:nvSpPr>
        <p:spPr>
          <a:xfrm>
            <a:off x="9284677" y="5148443"/>
            <a:ext cx="267910" cy="4688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B9A2DF2-6648-4F4E-2DDD-9FC8E8E4A03E}"/>
              </a:ext>
            </a:extLst>
          </p:cNvPr>
          <p:cNvCxnSpPr>
            <a:stCxn id="41" idx="1"/>
          </p:cNvCxnSpPr>
          <p:nvPr/>
        </p:nvCxnSpPr>
        <p:spPr>
          <a:xfrm>
            <a:off x="9552587" y="3267757"/>
            <a:ext cx="774246" cy="108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C45472B-3D99-CF9D-08FE-BC8341CE102D}"/>
              </a:ext>
            </a:extLst>
          </p:cNvPr>
          <p:cNvCxnSpPr>
            <a:cxnSpLocks/>
            <a:stCxn id="50" idx="1"/>
          </p:cNvCxnSpPr>
          <p:nvPr/>
        </p:nvCxnSpPr>
        <p:spPr>
          <a:xfrm flipV="1">
            <a:off x="9552587" y="4360105"/>
            <a:ext cx="774246" cy="102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D8C3F4F2-2C75-0271-0A2A-9FED63EEFF15}"/>
              </a:ext>
            </a:extLst>
          </p:cNvPr>
          <p:cNvSpPr txBox="1"/>
          <p:nvPr/>
        </p:nvSpPr>
        <p:spPr>
          <a:xfrm>
            <a:off x="10280989" y="3967744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Suppression </a:t>
            </a:r>
          </a:p>
          <a:p>
            <a:r>
              <a:rPr lang="fr-FR" dirty="0"/>
              <a:t>des propriétés </a:t>
            </a:r>
          </a:p>
          <a:p>
            <a:r>
              <a:rPr lang="fr-F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594843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6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573FDBEF-4027-60CD-5F9B-9204988C4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b="1431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7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130446-8E9D-7B25-5C32-ECA18658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C27956"/>
                </a:solidFill>
              </a:rPr>
              <a:t>5/ </a:t>
            </a:r>
            <a:br>
              <a:rPr lang="en-US" sz="4600" dirty="0">
                <a:solidFill>
                  <a:srgbClr val="C27956"/>
                </a:solidFill>
              </a:rPr>
            </a:br>
            <a:r>
              <a:rPr lang="en-US" sz="4600" dirty="0" err="1">
                <a:solidFill>
                  <a:srgbClr val="C27956"/>
                </a:solidFill>
              </a:rPr>
              <a:t>Analyse</a:t>
            </a:r>
            <a:r>
              <a:rPr lang="en-US" sz="4600" dirty="0">
                <a:solidFill>
                  <a:srgbClr val="C27956"/>
                </a:solidFill>
              </a:rPr>
              <a:t> performance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5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7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8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A08A8BC4-57F7-D3EA-9320-048653181D43}"/>
              </a:ext>
            </a:extLst>
          </p:cNvPr>
          <p:cNvSpPr txBox="1"/>
          <p:nvPr/>
        </p:nvSpPr>
        <p:spPr>
          <a:xfrm>
            <a:off x="0" y="1371727"/>
            <a:ext cx="436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de la performance grâce à </a:t>
            </a:r>
            <a:r>
              <a:rPr lang="fr-FR" dirty="0" err="1"/>
              <a:t>PageSpeed</a:t>
            </a:r>
            <a:r>
              <a:rPr lang="fr-FR" dirty="0"/>
              <a:t> Insights : Version originale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31A1E8-5690-8E26-C066-F6224F3618D1}"/>
              </a:ext>
            </a:extLst>
          </p:cNvPr>
          <p:cNvSpPr txBox="1"/>
          <p:nvPr/>
        </p:nvSpPr>
        <p:spPr>
          <a:xfrm>
            <a:off x="6284788" y="1260172"/>
            <a:ext cx="483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de la performance grâce à </a:t>
            </a:r>
            <a:r>
              <a:rPr lang="fr-FR" dirty="0" err="1"/>
              <a:t>PageSpeed</a:t>
            </a:r>
            <a:r>
              <a:rPr lang="fr-FR" dirty="0"/>
              <a:t> Insights : Version optimisée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AB5E052-BCF2-D3DD-66A8-ED1E8C603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" y="2031061"/>
            <a:ext cx="5743405" cy="35991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26EE83-B795-496A-D991-9CCE3BF10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26" y="2031061"/>
            <a:ext cx="5743405" cy="35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8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rice, stylo, boussole, argent et un papier avec graphiques imprimés">
            <a:extLst>
              <a:ext uri="{FF2B5EF4-FFF2-40B4-BE49-F238E27FC236}">
                <a16:creationId xmlns:a16="http://schemas.microsoft.com/office/drawing/2014/main" id="{048682E3-E4E9-AD50-EC82-D309F53AA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>
                <a:solidFill>
                  <a:srgbClr val="C27956"/>
                </a:solidFill>
              </a:rPr>
              <a:t>1/ </a:t>
            </a:r>
            <a:r>
              <a:rPr lang="en-US" sz="4600" dirty="0" err="1">
                <a:solidFill>
                  <a:srgbClr val="C27956"/>
                </a:solidFill>
              </a:rPr>
              <a:t>Récapitulatif</a:t>
            </a:r>
            <a:r>
              <a:rPr lang="en-US" sz="4600" dirty="0">
                <a:solidFill>
                  <a:srgbClr val="C27956"/>
                </a:solidFill>
              </a:rPr>
              <a:t> du </a:t>
            </a:r>
            <a:r>
              <a:rPr lang="en-US" sz="4600" dirty="0" err="1">
                <a:solidFill>
                  <a:srgbClr val="C27956"/>
                </a:solidFill>
              </a:rPr>
              <a:t>projet</a:t>
            </a:r>
            <a:endParaRPr lang="en-US" sz="4600" dirty="0">
              <a:solidFill>
                <a:srgbClr val="C27956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793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A08A8BC4-57F7-D3EA-9320-048653181D43}"/>
              </a:ext>
            </a:extLst>
          </p:cNvPr>
          <p:cNvSpPr txBox="1"/>
          <p:nvPr/>
        </p:nvSpPr>
        <p:spPr>
          <a:xfrm>
            <a:off x="771218" y="1233226"/>
            <a:ext cx="436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Chargement des fichiers sur la version originale avec un navigateur caches vides : 447ms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F85570-4206-394A-E63F-09F1303124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06" y="106754"/>
            <a:ext cx="6265985" cy="3176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8783C4-A0A0-C655-B507-5D02F412F7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24" y="3428999"/>
            <a:ext cx="6243567" cy="316495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FBA408B-493B-360C-503A-2D950AAB6BF7}"/>
              </a:ext>
            </a:extLst>
          </p:cNvPr>
          <p:cNvSpPr txBox="1"/>
          <p:nvPr/>
        </p:nvSpPr>
        <p:spPr>
          <a:xfrm>
            <a:off x="808189" y="4549812"/>
            <a:ext cx="436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Chargement des fichiers sur la version optimisée avec un navigateur caches vides : 130ms</a:t>
            </a:r>
          </a:p>
        </p:txBody>
      </p:sp>
    </p:spTree>
    <p:extLst>
      <p:ext uri="{BB962C8B-B14F-4D97-AF65-F5344CB8AC3E}">
        <p14:creationId xmlns:p14="http://schemas.microsoft.com/office/powerpoint/2010/main" val="1536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B253A0C2-84F6-DDC9-6F92-148F7BE13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9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AD857D-4C11-6776-7CBA-DA948503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>
                <a:solidFill>
                  <a:srgbClr val="C27956"/>
                </a:solidFill>
              </a:rPr>
              <a:t>6/</a:t>
            </a:r>
            <a:br>
              <a:rPr lang="en-US" sz="5400" dirty="0">
                <a:solidFill>
                  <a:srgbClr val="C27956"/>
                </a:solidFill>
              </a:rPr>
            </a:br>
            <a:r>
              <a:rPr lang="en-US" sz="5400" dirty="0" err="1">
                <a:solidFill>
                  <a:srgbClr val="C27956"/>
                </a:solidFill>
              </a:rPr>
              <a:t>Analyse</a:t>
            </a:r>
            <a:r>
              <a:rPr lang="en-US" sz="5400" dirty="0">
                <a:solidFill>
                  <a:srgbClr val="C27956"/>
                </a:solidFill>
              </a:rPr>
              <a:t> : Google Analytics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8871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1593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F6420-A840-F20C-27D4-71E41FFF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AC3B-54C8-7A60-3C33-EDDA5611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0130224" cy="360121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https://toddinkk.github.io/LaPanthereoriginal/</a:t>
            </a:r>
            <a:endParaRPr lang="en-US" dirty="0"/>
          </a:p>
          <a:p>
            <a:r>
              <a:rPr lang="en-US" dirty="0">
                <a:hlinkClick r:id="rId3"/>
              </a:rPr>
              <a:t>https://toddinkk.github.io/LaPanthere/index.html</a:t>
            </a:r>
            <a:endParaRPr lang="en-US" dirty="0"/>
          </a:p>
          <a:p>
            <a:endParaRPr lang="en-US" dirty="0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68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ample being pipetted into a petri dish">
            <a:extLst>
              <a:ext uri="{FF2B5EF4-FFF2-40B4-BE49-F238E27FC236}">
                <a16:creationId xmlns:a16="http://schemas.microsoft.com/office/drawing/2014/main" id="{7EFC9FBD-8070-4BAF-0448-162E63DC5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96" b="18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4783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C5017A-EF87-5D52-E0D0-3C560EAA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935" y="768334"/>
            <a:ext cx="3932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>
                <a:solidFill>
                  <a:srgbClr val="C27956"/>
                </a:solidFill>
              </a:rPr>
              <a:t>2/ </a:t>
            </a:r>
            <a:r>
              <a:rPr lang="en-US" sz="3400" dirty="0" err="1">
                <a:solidFill>
                  <a:srgbClr val="C27956"/>
                </a:solidFill>
              </a:rPr>
              <a:t>Analyse</a:t>
            </a:r>
            <a:r>
              <a:rPr lang="en-US" sz="3400" dirty="0">
                <a:solidFill>
                  <a:srgbClr val="C27956"/>
                </a:solidFill>
              </a:rPr>
              <a:t> </a:t>
            </a:r>
            <a:r>
              <a:rPr lang="en-US" sz="3400" dirty="0" err="1">
                <a:solidFill>
                  <a:srgbClr val="C27956"/>
                </a:solidFill>
              </a:rPr>
              <a:t>actuel</a:t>
            </a:r>
            <a:r>
              <a:rPr lang="en-US" sz="3400" dirty="0">
                <a:solidFill>
                  <a:srgbClr val="C27956"/>
                </a:solidFill>
              </a:rPr>
              <a:t> du SEO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9934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46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5F810D-2C75-8CA7-3F40-3E92070E1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09071"/>
              </p:ext>
            </p:extLst>
          </p:nvPr>
        </p:nvGraphicFramePr>
        <p:xfrm>
          <a:off x="0" y="-9180"/>
          <a:ext cx="12185767" cy="6905312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945344">
                  <a:extLst>
                    <a:ext uri="{9D8B030D-6E8A-4147-A177-3AD203B41FA5}">
                      <a16:colId xmlns:a16="http://schemas.microsoft.com/office/drawing/2014/main" val="133002331"/>
                    </a:ext>
                  </a:extLst>
                </a:gridCol>
                <a:gridCol w="1634168">
                  <a:extLst>
                    <a:ext uri="{9D8B030D-6E8A-4147-A177-3AD203B41FA5}">
                      <a16:colId xmlns:a16="http://schemas.microsoft.com/office/drawing/2014/main" val="164724981"/>
                    </a:ext>
                  </a:extLst>
                </a:gridCol>
                <a:gridCol w="4261402">
                  <a:extLst>
                    <a:ext uri="{9D8B030D-6E8A-4147-A177-3AD203B41FA5}">
                      <a16:colId xmlns:a16="http://schemas.microsoft.com/office/drawing/2014/main" val="467179095"/>
                    </a:ext>
                  </a:extLst>
                </a:gridCol>
                <a:gridCol w="5344853">
                  <a:extLst>
                    <a:ext uri="{9D8B030D-6E8A-4147-A177-3AD203B41FA5}">
                      <a16:colId xmlns:a16="http://schemas.microsoft.com/office/drawing/2014/main" val="687080778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Ordre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Catégories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Problèmes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identifiés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Actions à </a:t>
                      </a:r>
                      <a:r>
                        <a:rPr lang="en-US" err="1"/>
                        <a:t>mettre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en</a:t>
                      </a:r>
                      <a:r>
                        <a:rPr lang="en-US"/>
                        <a:t> 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84140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/>
                        <a:t>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Fichiers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css</a:t>
                      </a:r>
                      <a:r>
                        <a:rPr lang="en-US" sz="1600"/>
                        <a:t> trop </a:t>
                      </a:r>
                      <a:r>
                        <a:rPr lang="en-US" sz="1600" err="1"/>
                        <a:t>lourd</a:t>
                      </a:r>
                      <a:r>
                        <a:rPr lang="en-US" sz="1600"/>
                        <a:t> et images trop </a:t>
                      </a:r>
                      <a:r>
                        <a:rPr lang="en-US" sz="1600" err="1"/>
                        <a:t>lourdes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Minifier</a:t>
                      </a:r>
                      <a:r>
                        <a:rPr lang="en-US" sz="1600"/>
                        <a:t> les </a:t>
                      </a:r>
                      <a:r>
                        <a:rPr lang="en-US" sz="1600" err="1"/>
                        <a:t>fichiers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css</a:t>
                      </a:r>
                      <a:r>
                        <a:rPr lang="en-US" sz="1600"/>
                        <a:t> et </a:t>
                      </a:r>
                      <a:r>
                        <a:rPr lang="en-US" sz="1600" err="1"/>
                        <a:t>compresser</a:t>
                      </a:r>
                      <a:r>
                        <a:rPr lang="en-US" sz="1600"/>
                        <a:t> les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258032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Accessibilité</a:t>
                      </a:r>
                      <a:r>
                        <a:rPr lang="en-US" sz="1600"/>
                        <a:t> / 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Texte</a:t>
                      </a:r>
                      <a:r>
                        <a:rPr lang="en-US" sz="1600"/>
                        <a:t> </a:t>
                      </a:r>
                      <a:r>
                        <a:rPr lang="en-US" sz="1600" err="1"/>
                        <a:t>présent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en</a:t>
                      </a:r>
                      <a:r>
                        <a:rPr lang="en-US" sz="1600"/>
                        <a:t> format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Supprimer</a:t>
                      </a:r>
                      <a:r>
                        <a:rPr lang="en-US" sz="1600"/>
                        <a:t> les images et </a:t>
                      </a:r>
                      <a:r>
                        <a:rPr lang="en-US" sz="1600" err="1"/>
                        <a:t>intégrer</a:t>
                      </a:r>
                      <a:r>
                        <a:rPr lang="en-US" sz="1600"/>
                        <a:t> le </a:t>
                      </a:r>
                      <a:r>
                        <a:rPr lang="en-US" sz="1600" err="1"/>
                        <a:t>texte</a:t>
                      </a:r>
                      <a:r>
                        <a:rPr lang="en-US" sz="1600"/>
                        <a:t> dans le 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089853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err="1"/>
                        <a:t>Accessibilité</a:t>
                      </a:r>
                      <a:r>
                        <a:rPr lang="en-US" sz="1600" u="none" strike="noStrike" noProof="0"/>
                        <a:t> / 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Pas de </a:t>
                      </a:r>
                      <a:r>
                        <a:rPr lang="en-US" sz="1600" err="1"/>
                        <a:t>titre</a:t>
                      </a:r>
                      <a:r>
                        <a:rPr lang="en-US" sz="1600"/>
                        <a:t> de page, pas de </a:t>
                      </a:r>
                      <a:r>
                        <a:rPr lang="en-US" sz="1600" err="1"/>
                        <a:t>descritpion</a:t>
                      </a:r>
                      <a:r>
                        <a:rPr lang="en-US" sz="1600"/>
                        <a:t> et </a:t>
                      </a:r>
                      <a:r>
                        <a:rPr lang="en-US" sz="1600" err="1"/>
                        <a:t>problème</a:t>
                      </a:r>
                      <a:r>
                        <a:rPr lang="en-US" sz="1600"/>
                        <a:t> de langue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Ajouter</a:t>
                      </a:r>
                      <a:r>
                        <a:rPr lang="en-US" sz="1600"/>
                        <a:t> un </a:t>
                      </a:r>
                      <a:r>
                        <a:rPr lang="en-US" sz="1600" err="1"/>
                        <a:t>titre</a:t>
                      </a:r>
                      <a:r>
                        <a:rPr lang="en-US" sz="1600"/>
                        <a:t> et </a:t>
                      </a:r>
                      <a:r>
                        <a:rPr lang="en-US" sz="1600" err="1"/>
                        <a:t>une</a:t>
                      </a:r>
                      <a:r>
                        <a:rPr lang="en-US" sz="1600"/>
                        <a:t> description sur </a:t>
                      </a:r>
                      <a:r>
                        <a:rPr lang="en-US" sz="1600" err="1"/>
                        <a:t>chaque</a:t>
                      </a:r>
                      <a:r>
                        <a:rPr lang="en-US" sz="1600"/>
                        <a:t> page, et changer la langue </a:t>
                      </a:r>
                      <a:r>
                        <a:rPr lang="en-US" sz="1600" err="1"/>
                        <a:t>en</a:t>
                      </a:r>
                      <a:r>
                        <a:rPr lang="en-US" sz="1600"/>
                        <a:t> "FR"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260233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/>
                        <a:t>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Ajout</a:t>
                      </a:r>
                      <a:r>
                        <a:rPr lang="en-US" sz="1600"/>
                        <a:t> de mots </a:t>
                      </a:r>
                      <a:r>
                        <a:rPr lang="en-US" sz="1600" err="1"/>
                        <a:t>clés</a:t>
                      </a:r>
                      <a:r>
                        <a:rPr lang="en-US" sz="1600"/>
                        <a:t> </a:t>
                      </a:r>
                      <a:r>
                        <a:rPr lang="en-US" sz="1600" err="1"/>
                        <a:t>en</a:t>
                      </a:r>
                      <a:r>
                        <a:rPr lang="en-US" sz="1600"/>
                        <a:t> mode "</a:t>
                      </a:r>
                      <a:r>
                        <a:rPr lang="en-US" sz="1600" err="1"/>
                        <a:t>blackhat</a:t>
                      </a:r>
                      <a:r>
                        <a:rPr lang="en-US" sz="160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Supprimer</a:t>
                      </a:r>
                      <a:r>
                        <a:rPr lang="en-US" sz="1600"/>
                        <a:t> les </a:t>
                      </a:r>
                      <a:r>
                        <a:rPr lang="en-US" sz="1600" err="1"/>
                        <a:t>blackhat</a:t>
                      </a:r>
                      <a:r>
                        <a:rPr lang="en-US" sz="1600"/>
                        <a:t> et </a:t>
                      </a:r>
                      <a:r>
                        <a:rPr lang="en-US" sz="1600" err="1"/>
                        <a:t>améliorer</a:t>
                      </a:r>
                      <a:r>
                        <a:rPr lang="en-US" sz="1600"/>
                        <a:t> les mots </a:t>
                      </a:r>
                      <a:r>
                        <a:rPr lang="en-US" sz="1600" err="1"/>
                        <a:t>clés</a:t>
                      </a:r>
                      <a:r>
                        <a:rPr lang="en-US" sz="1600"/>
                        <a:t> dans le </a:t>
                      </a:r>
                      <a:r>
                        <a:rPr lang="en-US" sz="1600" err="1"/>
                        <a:t>reste</a:t>
                      </a:r>
                      <a:r>
                        <a:rPr lang="en-US" sz="1600"/>
                        <a:t> du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812680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err="1"/>
                        <a:t>Accessibilité</a:t>
                      </a:r>
                      <a:r>
                        <a:rPr lang="en-US" sz="1600" u="none" strike="noStrike" noProof="0"/>
                        <a:t> / 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Problème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visibilité</a:t>
                      </a:r>
                      <a:r>
                        <a:rPr lang="en-US" sz="1600"/>
                        <a:t> du </a:t>
                      </a:r>
                      <a:r>
                        <a:rPr lang="en-US" sz="1600" err="1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Agrandir</a:t>
                      </a:r>
                      <a:r>
                        <a:rPr lang="en-US" sz="1600"/>
                        <a:t> le </a:t>
                      </a:r>
                      <a:r>
                        <a:rPr lang="en-US" sz="1600" err="1"/>
                        <a:t>texte</a:t>
                      </a:r>
                      <a:r>
                        <a:rPr lang="en-US" sz="1600"/>
                        <a:t>, modifier les backgrounds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16438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dirty="0" err="1"/>
                        <a:t>Accessibilité</a:t>
                      </a:r>
                      <a:r>
                        <a:rPr lang="en-US" sz="1600" u="none" strike="noStrike" noProof="0" dirty="0"/>
                        <a:t> / SEO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Les </a:t>
                      </a:r>
                      <a:r>
                        <a:rPr lang="en-US" sz="1600" err="1"/>
                        <a:t>balises</a:t>
                      </a:r>
                      <a:r>
                        <a:rPr lang="en-US" sz="1600"/>
                        <a:t> "alt" des images </a:t>
                      </a:r>
                      <a:r>
                        <a:rPr lang="en-US" sz="1600" err="1"/>
                        <a:t>sont</a:t>
                      </a:r>
                      <a:r>
                        <a:rPr lang="en-US" sz="1600"/>
                        <a:t> mal </a:t>
                      </a:r>
                      <a:r>
                        <a:rPr lang="en-US" sz="1600" err="1"/>
                        <a:t>renseignées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Ajouter</a:t>
                      </a:r>
                      <a:r>
                        <a:rPr lang="en-US" sz="1600"/>
                        <a:t> un </a:t>
                      </a:r>
                      <a:r>
                        <a:rPr lang="en-US" sz="1600" err="1"/>
                        <a:t>texte</a:t>
                      </a:r>
                      <a:r>
                        <a:rPr lang="en-US" sz="1600"/>
                        <a:t> pertinent dans </a:t>
                      </a:r>
                      <a:r>
                        <a:rPr lang="en-US" sz="1600" err="1"/>
                        <a:t>l'attribut</a:t>
                      </a:r>
                      <a:r>
                        <a:rPr lang="en-US" sz="1600"/>
                        <a:t> "alt"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142480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err="1"/>
                        <a:t>Accessibilité</a:t>
                      </a:r>
                      <a:r>
                        <a:rPr lang="en-US" sz="1600" u="none" strike="noStrike" noProof="0"/>
                        <a:t> / 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Design et pertinence de la page 2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Retravailler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toute</a:t>
                      </a:r>
                      <a:r>
                        <a:rPr lang="en-US" sz="1600"/>
                        <a:t> la page 2 </a:t>
                      </a:r>
                      <a:r>
                        <a:rPr lang="en-US" sz="1600" err="1"/>
                        <a:t>en</a:t>
                      </a:r>
                      <a:r>
                        <a:rPr lang="en-US" sz="1600"/>
                        <a:t> html et </a:t>
                      </a:r>
                      <a:r>
                        <a:rPr lang="en-US" sz="1600" err="1"/>
                        <a:t>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208778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600" b="0" i="0" u="none" strike="noStrike" noProof="0" dirty="0">
                          <a:latin typeface="Neue Haas Grotesk Text Pro"/>
                        </a:rPr>
                        <a:t>Accessibilité</a:t>
                      </a:r>
                      <a:r>
                        <a:rPr lang="en-US" sz="1600" b="0" i="0" u="none" strike="noStrike" noProof="0" dirty="0">
                          <a:latin typeface="Neue Haas Grotesk Text Pro"/>
                        </a:rPr>
                        <a:t> / SEO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/>
                        <a:t>Menu de la page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/>
                        <a:t>Modifier pour la </a:t>
                      </a:r>
                      <a:r>
                        <a:rPr lang="en-US" sz="1600" err="1"/>
                        <a:t>avoir</a:t>
                      </a:r>
                      <a:r>
                        <a:rPr lang="en-US" sz="1600"/>
                        <a:t> le </a:t>
                      </a:r>
                      <a:r>
                        <a:rPr lang="en-US" sz="1600" err="1"/>
                        <a:t>même</a:t>
                      </a:r>
                      <a:r>
                        <a:rPr lang="en-US" sz="1600"/>
                        <a:t> que sur la page </a:t>
                      </a:r>
                      <a:r>
                        <a:rPr lang="en-US" sz="1600" err="1"/>
                        <a:t>d'accueil</a:t>
                      </a:r>
                      <a:r>
                        <a:rPr lang="en-US" sz="1600"/>
                        <a:t> et mise </a:t>
                      </a:r>
                      <a:r>
                        <a:rPr lang="en-US" sz="1600" err="1"/>
                        <a:t>en</a:t>
                      </a:r>
                      <a:r>
                        <a:rPr lang="en-US" sz="1600"/>
                        <a:t> place du Toggle navigation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569286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latin typeface="Neue Haas Grotesk Text Pro"/>
                        </a:rPr>
                        <a:t>Accessibilité</a:t>
                      </a:r>
                      <a:r>
                        <a:rPr lang="en-US" sz="1600" b="0" i="0" u="none" strike="noStrike" noProof="0" dirty="0">
                          <a:latin typeface="Neue Haas Grotesk Text Pro"/>
                        </a:rPr>
                        <a:t> / 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Pas de structure </a:t>
                      </a:r>
                      <a:r>
                        <a:rPr lang="en-US" sz="1600" dirty="0" err="1"/>
                        <a:t>sémentique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Mise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place </a:t>
                      </a:r>
                      <a:r>
                        <a:rPr lang="en-US" sz="1600" dirty="0" err="1"/>
                        <a:t>d'une</a:t>
                      </a:r>
                      <a:r>
                        <a:rPr lang="en-US" sz="1600" dirty="0"/>
                        <a:t> structure </a:t>
                      </a:r>
                      <a:r>
                        <a:rPr lang="en-US" sz="1600" dirty="0" err="1"/>
                        <a:t>sémentique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564555"/>
                  </a:ext>
                </a:extLst>
              </a:tr>
              <a:tr h="8916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dirty="0"/>
                        <a:t>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Pas de </a:t>
                      </a:r>
                      <a:r>
                        <a:rPr lang="en-US" sz="1600" dirty="0" err="1"/>
                        <a:t>présence</a:t>
                      </a:r>
                      <a:r>
                        <a:rPr lang="en-US" sz="1600" dirty="0"/>
                        <a:t> de Google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Mise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place de Google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498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390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que">
            <a:extLst>
              <a:ext uri="{FF2B5EF4-FFF2-40B4-BE49-F238E27FC236}">
                <a16:creationId xmlns:a16="http://schemas.microsoft.com/office/drawing/2014/main" id="{F982AD6A-344B-1D9C-73A3-EC9F14B84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6" b="632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4783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489935" y="768334"/>
            <a:ext cx="3932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rgbClr val="C27956"/>
                </a:solidFill>
              </a:rPr>
              <a:t>3/ </a:t>
            </a:r>
            <a:r>
              <a:rPr lang="en-US" sz="4400" dirty="0" err="1">
                <a:solidFill>
                  <a:srgbClr val="C27956"/>
                </a:solidFill>
              </a:rPr>
              <a:t>Optimisation</a:t>
            </a:r>
            <a:r>
              <a:rPr lang="en-US" sz="4400" dirty="0">
                <a:solidFill>
                  <a:srgbClr val="C27956"/>
                </a:solidFill>
              </a:rPr>
              <a:t> du SEO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9934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554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FD01E82-C64C-1874-110E-09F8BA4E7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9" y="490579"/>
            <a:ext cx="11364805" cy="126841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Minifier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les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fichiers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CSS et images trop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lourdes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68405CD-8055-CC86-050B-3DEFF3911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71" b="3"/>
          <a:stretch/>
        </p:blipFill>
        <p:spPr>
          <a:xfrm>
            <a:off x="141937" y="2334751"/>
            <a:ext cx="5924657" cy="3543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E1766-570E-FCA3-134E-301B6D516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3" r="17719" b="-2"/>
          <a:stretch/>
        </p:blipFill>
        <p:spPr>
          <a:xfrm>
            <a:off x="6160533" y="2322500"/>
            <a:ext cx="5937528" cy="354315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FD870A3-6118-4208-056B-07C71600B8A1}"/>
              </a:ext>
            </a:extLst>
          </p:cNvPr>
          <p:cNvSpPr txBox="1"/>
          <p:nvPr/>
        </p:nvSpPr>
        <p:spPr>
          <a:xfrm>
            <a:off x="93939" y="1953168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CSS non minifier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1533CB-DE9D-EB46-4B96-578A5CAF700E}"/>
              </a:ext>
            </a:extLst>
          </p:cNvPr>
          <p:cNvSpPr txBox="1"/>
          <p:nvPr/>
        </p:nvSpPr>
        <p:spPr>
          <a:xfrm>
            <a:off x="6094321" y="1953168"/>
            <a:ext cx="26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CSS minifier</a:t>
            </a:r>
          </a:p>
        </p:txBody>
      </p:sp>
    </p:spTree>
    <p:extLst>
      <p:ext uri="{BB962C8B-B14F-4D97-AF65-F5344CB8AC3E}">
        <p14:creationId xmlns:p14="http://schemas.microsoft.com/office/powerpoint/2010/main" val="1016909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559F5C41-5A79-A3E7-2EBA-B18E48904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6" y="1017458"/>
            <a:ext cx="4861932" cy="3451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7616B-42F0-5510-87EA-2EAA7794B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59" b="-270"/>
          <a:stretch/>
        </p:blipFill>
        <p:spPr>
          <a:xfrm>
            <a:off x="6183924" y="1017458"/>
            <a:ext cx="4861760" cy="345179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EE35C37-AFC3-82A8-AF0E-93E544648DF6}"/>
              </a:ext>
            </a:extLst>
          </p:cNvPr>
          <p:cNvSpPr txBox="1"/>
          <p:nvPr/>
        </p:nvSpPr>
        <p:spPr>
          <a:xfrm>
            <a:off x="565150" y="624644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Poids des images avant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78935AA-924C-329F-188A-F3B055C1CABE}"/>
              </a:ext>
            </a:extLst>
          </p:cNvPr>
          <p:cNvSpPr txBox="1"/>
          <p:nvPr/>
        </p:nvSpPr>
        <p:spPr>
          <a:xfrm>
            <a:off x="6110489" y="624644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Poids des images après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D02983A-DC96-C85F-6493-B8FD1073DE86}"/>
              </a:ext>
            </a:extLst>
          </p:cNvPr>
          <p:cNvSpPr/>
          <p:nvPr/>
        </p:nvSpPr>
        <p:spPr>
          <a:xfrm>
            <a:off x="8526882" y="2382716"/>
            <a:ext cx="290466" cy="29046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691C137-EEFC-89B6-B7FA-0084EDA6FC48}"/>
              </a:ext>
            </a:extLst>
          </p:cNvPr>
          <p:cNvSpPr/>
          <p:nvPr/>
        </p:nvSpPr>
        <p:spPr>
          <a:xfrm>
            <a:off x="2911527" y="2439860"/>
            <a:ext cx="290466" cy="29046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75358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unchcardVTI">
  <a:themeElements>
    <a:clrScheme name="Personnalisé 15">
      <a:dk1>
        <a:srgbClr val="000000"/>
      </a:dk1>
      <a:lt1>
        <a:srgbClr val="FFFFFF"/>
      </a:lt1>
      <a:dk2>
        <a:srgbClr val="3A3621"/>
      </a:dk2>
      <a:lt2>
        <a:srgbClr val="E3E8E2"/>
      </a:lt2>
      <a:accent1>
        <a:srgbClr val="C27956"/>
      </a:accent1>
      <a:accent2>
        <a:srgbClr val="DAAE99"/>
      </a:accent2>
      <a:accent3>
        <a:srgbClr val="9A5737"/>
      </a:accent3>
      <a:accent4>
        <a:srgbClr val="EB644E"/>
      </a:accent4>
      <a:accent5>
        <a:srgbClr val="E59126"/>
      </a:accent5>
      <a:accent6>
        <a:srgbClr val="AAA838"/>
      </a:accent6>
      <a:hlink>
        <a:srgbClr val="5C8E56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648</Words>
  <Application>Microsoft Office PowerPoint</Application>
  <PresentationFormat>Grand écran</PresentationFormat>
  <Paragraphs>128</Paragraphs>
  <Slides>32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5" baseType="lpstr">
      <vt:lpstr>Arial</vt:lpstr>
      <vt:lpstr>Neue Haas Grotesk Text Pro</vt:lpstr>
      <vt:lpstr>PunchcardVTI</vt:lpstr>
      <vt:lpstr>Rapport d'optimisation - La Panthère agence web design</vt:lpstr>
      <vt:lpstr>Sommaire</vt:lpstr>
      <vt:lpstr>1/ Récapitulatif du projet</vt:lpstr>
      <vt:lpstr>Présentation PowerPoint</vt:lpstr>
      <vt:lpstr>2/ Analyse actuel du SEO</vt:lpstr>
      <vt:lpstr>Présentation PowerPoint</vt:lpstr>
      <vt:lpstr>3/ Optimisation du SEO</vt:lpstr>
      <vt:lpstr>A. Minifier les fichiers CSS et images trop lourdes</vt:lpstr>
      <vt:lpstr>Présentation PowerPoint</vt:lpstr>
      <vt:lpstr>B. Texte en format image</vt:lpstr>
      <vt:lpstr>C. Langue, titre et description</vt:lpstr>
      <vt:lpstr>D. Tentavie de blackhat</vt:lpstr>
      <vt:lpstr>Présentation PowerPoint</vt:lpstr>
      <vt:lpstr>E. Visibilité du texte</vt:lpstr>
      <vt:lpstr>Présentation PowerPoint</vt:lpstr>
      <vt:lpstr>F. Balise "alt" des images</vt:lpstr>
      <vt:lpstr>G. Design et pertinence page 2</vt:lpstr>
      <vt:lpstr>H. Menu / Toggle navigation</vt:lpstr>
      <vt:lpstr>Présentation PowerPoint</vt:lpstr>
      <vt:lpstr>I. Structure sémentique</vt:lpstr>
      <vt:lpstr>Présentation PowerPoint</vt:lpstr>
      <vt:lpstr>Présentation PowerPoint</vt:lpstr>
      <vt:lpstr>J. Google Analytics</vt:lpstr>
      <vt:lpstr>4/ Validation W3C</vt:lpstr>
      <vt:lpstr>1. HTML</vt:lpstr>
      <vt:lpstr>2. CSS</vt:lpstr>
      <vt:lpstr>Modification apporter au fichier CSS pour la validation</vt:lpstr>
      <vt:lpstr>5/  Analyse performance</vt:lpstr>
      <vt:lpstr>Présentation PowerPoint</vt:lpstr>
      <vt:lpstr>Présentation PowerPoint</vt:lpstr>
      <vt:lpstr>6/ Analyse : Google Analytics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d'optimisation - La Panthère agence web design</dc:title>
  <cp:lastModifiedBy>Simon</cp:lastModifiedBy>
  <cp:revision>140</cp:revision>
  <dcterms:modified xsi:type="dcterms:W3CDTF">2022-08-12T00:23:30Z</dcterms:modified>
</cp:coreProperties>
</file>